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4"/>
  </p:handoutMasterIdLst>
  <p:sldIdLst>
    <p:sldId id="256" r:id="rId2"/>
    <p:sldId id="724" r:id="rId3"/>
    <p:sldId id="715" r:id="rId4"/>
    <p:sldId id="722" r:id="rId5"/>
    <p:sldId id="717" r:id="rId6"/>
    <p:sldId id="716" r:id="rId7"/>
    <p:sldId id="718" r:id="rId8"/>
    <p:sldId id="719" r:id="rId9"/>
    <p:sldId id="737" r:id="rId10"/>
    <p:sldId id="721" r:id="rId11"/>
    <p:sldId id="723" r:id="rId12"/>
    <p:sldId id="725" r:id="rId13"/>
    <p:sldId id="726" r:id="rId14"/>
    <p:sldId id="727" r:id="rId15"/>
    <p:sldId id="728" r:id="rId16"/>
    <p:sldId id="729" r:id="rId17"/>
    <p:sldId id="730" r:id="rId18"/>
    <p:sldId id="731" r:id="rId19"/>
    <p:sldId id="732" r:id="rId20"/>
    <p:sldId id="733" r:id="rId21"/>
    <p:sldId id="734" r:id="rId22"/>
    <p:sldId id="735" r:id="rId23"/>
  </p:sldIdLst>
  <p:sldSz cx="9144000" cy="6858000" type="screen4x3"/>
  <p:notesSz cx="6934200" cy="92329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FF0000"/>
    <a:srgbClr val="6666FF"/>
    <a:srgbClr val="FF3399"/>
    <a:srgbClr val="83C2C1"/>
    <a:srgbClr val="72CDF2"/>
    <a:srgbClr val="FFFF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54" autoAdjust="0"/>
    <p:restoredTop sz="94692" autoAdjust="0"/>
  </p:normalViewPr>
  <p:slideViewPr>
    <p:cSldViewPr snapToGrid="0">
      <p:cViewPr varScale="1">
        <p:scale>
          <a:sx n="65" d="100"/>
          <a:sy n="65" d="100"/>
        </p:scale>
        <p:origin x="1172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16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DD44E9C9-818F-4FDA-B988-BB6C08C092F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3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5" tIns="46187" rIns="92375" bIns="46187" numCol="1" anchor="t" anchorCtr="0" compatLnSpc="1">
            <a:prstTxWarp prst="textNoShape">
              <a:avLst/>
            </a:prstTxWarp>
          </a:bodyPr>
          <a:lstStyle>
            <a:lvl1pPr algn="l" defTabSz="922338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D049B400-2F1A-43BA-A821-A12177F7695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3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5" tIns="46187" rIns="92375" bIns="46187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C8D31D61-0092-43FD-A912-CBA2649B010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69350"/>
            <a:ext cx="3003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5" tIns="46187" rIns="92375" bIns="46187" numCol="1" anchor="b" anchorCtr="0" compatLnSpc="1">
            <a:prstTxWarp prst="textNoShape">
              <a:avLst/>
            </a:prstTxWarp>
          </a:bodyPr>
          <a:lstStyle>
            <a:lvl1pPr algn="l" defTabSz="922338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D5FF8FBB-3EB2-4E51-89DA-5EC85D9D8CB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69350"/>
            <a:ext cx="3003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5" tIns="46187" rIns="92375" bIns="46187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200"/>
            </a:lvl1pPr>
          </a:lstStyle>
          <a:p>
            <a:fld id="{9C7BAD68-3D07-40C4-81F7-1C6C82F9589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>
            <a:extLst>
              <a:ext uri="{FF2B5EF4-FFF2-40B4-BE49-F238E27FC236}">
                <a16:creationId xmlns:a16="http://schemas.microsoft.com/office/drawing/2014/main" id="{F6E91D7E-A04C-4D46-9CDB-57FFA4411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DBEE0422-6458-47D8-B48F-DE09F032F65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15C37803-21ED-4E1D-894A-06331E0C51DE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1800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CD6E7C2-8EDD-4599-8225-1DA2E0B44C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C1335D52-C789-424A-9F1A-D9AE572AE7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5B088276-0149-4318-90F9-1DD35FF158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DE4911CE-9760-4BDB-BA06-5269E949A7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6036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DB8A9F-9A68-4F49-80D7-BE78899E07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AA7AFE-E225-4CB0-857E-107A2EFF23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3C145B-8D59-4366-808D-C19610BD12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2603D6-5B87-4839-9B47-1FE1E92137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50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23E821-FAA2-4A88-AC1D-A242AF06F7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0CF60B-10FE-495F-A3A5-1E27C455BD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0EEB1D-6765-46A5-A761-56E2D9645D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77C519-84F2-4E5C-B0B0-5E5EE5AB48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3037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98D7CB-CC67-46CA-9997-63A0E9DE58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4B51F2-9AF3-4BC4-9141-7A26E2E52B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F4F6B7-F5D2-4521-8C97-3DEBE9B6BD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03541B-206A-499C-A033-F04EC0F711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3532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B09995-B317-4EE5-9E68-DCD0FF2599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495882-0625-4DE2-8639-15C8F734B4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BC6AB2-3B61-4CBB-A18F-57D8DA74BE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09D9CB-AD99-4508-8D11-3D8470775B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523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77B40A-D60C-4490-9A87-4FF299600C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0632FF-E772-4A04-A578-FCD275FE94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BA4626-FB87-45E5-B581-C53C9E7895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499700-C87E-4A44-A730-4429B7F3D7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405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56C42D4-5607-4BD6-AD78-19C5DBD7EE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2BC4403-0EF5-4ED6-ADD5-616A4B6BC7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D033FF3-073D-4569-9EA1-40C8A31C62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FFC228-E963-430F-9F65-2946ADBB4E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305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FB4421D-ADE1-482C-AF19-3190A27FCF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4B7C110-8BBE-4606-ABAA-85708E7471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C367E4A-E986-4092-A030-BE2AD0B0E9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3AA51-4879-4202-94B8-16C2CA3F16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9477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8E34DDA-3F06-4E27-A4B0-9C80D2A39F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FFD84DE-CA82-4239-B902-A9CC5DDD3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3316FC3-A7F3-4D70-85D4-45C0D391FB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923B7-B4B7-4473-B388-5D9323BF0C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6946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757855-9C99-460D-8D6A-E297BD078B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E73E3F-1166-4A05-95DB-D77560A9C8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F5C2E9-494A-4BF4-9C46-8FF6880376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BDC99-11CC-40EA-AF5F-CB805E1455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903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F9446B-A320-43FF-AE5D-6C547F425F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89E5EB-5F78-470E-A106-075FB38722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B58417-DC6E-43A6-9969-DB6F1BAE36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6ADE1A-622C-4DC9-A6AC-D7386FC53A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002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EB9F644-523E-4BEF-B754-DF0798AEE4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2B07DBD-D16C-4B8A-B8C4-60BD82787E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CF9A4610-1869-4EAD-8607-F16577E752E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4F2C962C-DC74-4FBB-B78B-82173B6FBD3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08EE2F8E-56C7-4B75-990F-1E18F9F7AAC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fld id="{50642F25-0F99-420D-941B-B0339EE087CF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58E87FBA-7B42-4ACA-88D3-E5D0113775FE}"/>
              </a:ext>
            </a:extLst>
          </p:cNvPr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032" name="AutoShape 8">
              <a:extLst>
                <a:ext uri="{FF2B5EF4-FFF2-40B4-BE49-F238E27FC236}">
                  <a16:creationId xmlns:a16="http://schemas.microsoft.com/office/drawing/2014/main" id="{E3CCC54F-1D13-4020-9C4B-291B93036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Line 9">
              <a:extLst>
                <a:ext uri="{FF2B5EF4-FFF2-40B4-BE49-F238E27FC236}">
                  <a16:creationId xmlns:a16="http://schemas.microsoft.com/office/drawing/2014/main" id="{6E10748A-38F7-4B18-92AF-81AE19F07F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1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1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1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6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8B369FA-E1EA-4B49-A933-18373B11A85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MAT 3749</a:t>
            </a:r>
            <a:br>
              <a:rPr lang="en-US" altLang="en-US"/>
            </a:br>
            <a:r>
              <a:rPr lang="en-US" altLang="en-US">
                <a:solidFill>
                  <a:srgbClr val="83C2C1"/>
                </a:solidFill>
              </a:rPr>
              <a:t>Introduction to Analysis</a:t>
            </a:r>
            <a:endParaRPr lang="en-US" altLang="en-US" i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6D67DEE-E292-41D7-AE6E-99192245CC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66CC"/>
                </a:solidFill>
              </a:rPr>
              <a:t>Section 0.1 Part I </a:t>
            </a:r>
          </a:p>
          <a:p>
            <a:pPr eaLnBrk="1" hangingPunct="1"/>
            <a:r>
              <a:rPr lang="en-US" altLang="en-US">
                <a:solidFill>
                  <a:srgbClr val="0066CC"/>
                </a:solidFill>
              </a:rPr>
              <a:t>Methods of Proof I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52E37A6-FF79-41A7-BA8B-F8C62D2DB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8" y="6084888"/>
            <a:ext cx="6559550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3300">
                <a:solidFill>
                  <a:srgbClr val="FF6600"/>
                </a:solidFill>
                <a:latin typeface="Arial Black" panose="020B0A04020102020204" pitchFamily="34" charset="0"/>
              </a:rPr>
              <a:t>http://myhome.spu.edu/lauw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31494E31-1DD8-43F3-860A-8CD3400BD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Direct Proof</a:t>
            </a:r>
          </a:p>
        </p:txBody>
      </p:sp>
      <p:graphicFrame>
        <p:nvGraphicFramePr>
          <p:cNvPr id="14339" name="Object 2">
            <a:extLst>
              <a:ext uri="{FF2B5EF4-FFF2-40B4-BE49-F238E27FC236}">
                <a16:creationId xmlns:a16="http://schemas.microsoft.com/office/drawing/2014/main" id="{F3B102EC-228F-4C47-906F-4859B26692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4700" y="1903413"/>
          <a:ext cx="458787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3" imgW="2019300" imgH="228600" progId="Equation.DSMT4">
                  <p:embed/>
                </p:oleObj>
              </mc:Choice>
              <mc:Fallback>
                <p:oleObj name="Equation" r:id="rId3" imgW="20193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1903413"/>
                        <a:ext cx="4587875" cy="5191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748A850-5972-48FA-861B-275EF93EBCA4}"/>
              </a:ext>
            </a:extLst>
          </p:cNvPr>
          <p:cNvGraphicFramePr>
            <a:graphicFrameLocks noGrp="1"/>
          </p:cNvGraphicFramePr>
          <p:nvPr/>
        </p:nvGraphicFramePr>
        <p:xfrm>
          <a:off x="763588" y="2535238"/>
          <a:ext cx="7786687" cy="3705225"/>
        </p:xfrm>
        <a:graphic>
          <a:graphicData uri="http://schemas.openxmlformats.org/drawingml/2006/table">
            <a:tbl>
              <a:tblPr/>
              <a:tblGrid>
                <a:gridCol w="3894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2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5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Direct Proof of If-then Theorem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 Restate the hypothesis of the result.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 Restate the conclusion of the result.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 Unravel the definitions, working forward from the beginning of the proof and backward from the end of the proof.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 Figure out what you know and what you need. Try to forge a link between the two halves of your argument.</a:t>
                      </a:r>
                    </a:p>
                  </a:txBody>
                  <a:tcPr marL="91442" marR="91442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01F36621-4926-47BF-B589-DE6BEBA35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2</a:t>
            </a:r>
          </a:p>
        </p:txBody>
      </p:sp>
      <p:graphicFrame>
        <p:nvGraphicFramePr>
          <p:cNvPr id="15363" name="Object 2">
            <a:extLst>
              <a:ext uri="{FF2B5EF4-FFF2-40B4-BE49-F238E27FC236}">
                <a16:creationId xmlns:a16="http://schemas.microsoft.com/office/drawing/2014/main" id="{EA792E7E-F8E2-4875-8AA0-F2A5B32AD1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8825" y="1893888"/>
          <a:ext cx="62039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3" imgW="2730500" imgH="203200" progId="Equation.DSMT4">
                  <p:embed/>
                </p:oleObj>
              </mc:Choice>
              <mc:Fallback>
                <p:oleObj name="Equation" r:id="rId3" imgW="27305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1893888"/>
                        <a:ext cx="6203950" cy="4603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F9F88F7-E088-4575-92BF-326E547D50A2}"/>
              </a:ext>
            </a:extLst>
          </p:cNvPr>
          <p:cNvGraphicFramePr>
            <a:graphicFrameLocks noGrp="1"/>
          </p:cNvGraphicFramePr>
          <p:nvPr/>
        </p:nvGraphicFramePr>
        <p:xfrm>
          <a:off x="763588" y="2535238"/>
          <a:ext cx="7786688" cy="3686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3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3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6175">
                <a:tc>
                  <a:txBody>
                    <a:bodyPr/>
                    <a:lstStyle/>
                    <a:p>
                      <a:r>
                        <a:rPr lang="en-US" sz="1800" dirty="0"/>
                        <a:t>Analysis</a:t>
                      </a:r>
                    </a:p>
                  </a:txBody>
                  <a:tcPr marL="91442" marR="91442"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proof</a:t>
                      </a:r>
                    </a:p>
                  </a:txBody>
                  <a:tcPr marL="91442" marR="91442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DAE1E988-1543-42B0-A784-CBB4AAABA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Counterexamples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AC6B1470-68A9-4CA2-AEEA-83ACC5E65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To disprove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 we simply need to find one number 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/>
              <a:t> in the domain of discourse that makes  false.</a:t>
            </a:r>
          </a:p>
          <a:p>
            <a:r>
              <a:rPr lang="en-US" altLang="en-US"/>
              <a:t>Such a value of </a:t>
            </a:r>
            <a:r>
              <a:rPr lang="en-US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/>
              <a:t> is called a </a:t>
            </a:r>
            <a:r>
              <a:rPr lang="en-US" altLang="en-US">
                <a:solidFill>
                  <a:srgbClr val="0066CC"/>
                </a:solidFill>
              </a:rPr>
              <a:t>counterexample</a:t>
            </a:r>
          </a:p>
        </p:txBody>
      </p:sp>
      <p:graphicFrame>
        <p:nvGraphicFramePr>
          <p:cNvPr id="16388" name="Object 2">
            <a:extLst>
              <a:ext uri="{FF2B5EF4-FFF2-40B4-BE49-F238E27FC236}">
                <a16:creationId xmlns:a16="http://schemas.microsoft.com/office/drawing/2014/main" id="{F688ABF4-63D8-40CE-BB54-D2E133267A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5075" y="2395538"/>
          <a:ext cx="11938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3" imgW="583947" imgH="253890" progId="Equation.DSMT4">
                  <p:embed/>
                </p:oleObj>
              </mc:Choice>
              <mc:Fallback>
                <p:oleObj name="Equation" r:id="rId3" imgW="583947" imgH="25389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075" y="2395538"/>
                        <a:ext cx="119380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4">
            <a:extLst>
              <a:ext uri="{FF2B5EF4-FFF2-40B4-BE49-F238E27FC236}">
                <a16:creationId xmlns:a16="http://schemas.microsoft.com/office/drawing/2014/main" id="{60B804CC-4309-4E4D-B1B8-C426B320D6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99350" y="3565525"/>
          <a:ext cx="75247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5" imgW="368140" imgH="253890" progId="Equation.DSMT4">
                  <p:embed/>
                </p:oleObj>
              </mc:Choice>
              <mc:Fallback>
                <p:oleObj name="Equation" r:id="rId5" imgW="368140" imgH="25389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9350" y="3565525"/>
                        <a:ext cx="752475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AC49FFDF-DC4C-463B-9287-9FA8EB333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3</a:t>
            </a:r>
          </a:p>
        </p:txBody>
      </p:sp>
      <p:graphicFrame>
        <p:nvGraphicFramePr>
          <p:cNvPr id="17411" name="Object 2">
            <a:extLst>
              <a:ext uri="{FF2B5EF4-FFF2-40B4-BE49-F238E27FC236}">
                <a16:creationId xmlns:a16="http://schemas.microsoft.com/office/drawing/2014/main" id="{4BD06099-53D9-4C1C-A46D-44E662E604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5825" y="1874838"/>
          <a:ext cx="33178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3" imgW="1460500" imgH="228600" progId="Equation.DSMT4">
                  <p:embed/>
                </p:oleObj>
              </mc:Choice>
              <mc:Fallback>
                <p:oleObj name="Equation" r:id="rId3" imgW="14605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" y="1874838"/>
                        <a:ext cx="3317875" cy="5175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AAFB2AA-61E7-4CA5-B203-F09B8C8C8378}"/>
              </a:ext>
            </a:extLst>
          </p:cNvPr>
          <p:cNvGraphicFramePr>
            <a:graphicFrameLocks noGrp="1"/>
          </p:cNvGraphicFramePr>
          <p:nvPr/>
        </p:nvGraphicFramePr>
        <p:xfrm>
          <a:off x="763588" y="2535238"/>
          <a:ext cx="7786688" cy="3686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3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3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6175">
                <a:tc>
                  <a:txBody>
                    <a:bodyPr/>
                    <a:lstStyle/>
                    <a:p>
                      <a:r>
                        <a:rPr lang="en-US" sz="1800" dirty="0"/>
                        <a:t>Analysis</a:t>
                      </a:r>
                    </a:p>
                  </a:txBody>
                  <a:tcPr marL="91442" marR="91442" marT="45724" marB="45724"/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The </a:t>
                      </a:r>
                      <a:r>
                        <a:rPr lang="en-US" sz="1800" dirty="0"/>
                        <a:t>statement is false</a:t>
                      </a:r>
                    </a:p>
                  </a:txBody>
                  <a:tcPr marL="91442" marR="91442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40BE8D70-F247-49D4-8FB7-8142D8905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4</a:t>
            </a:r>
          </a:p>
        </p:txBody>
      </p:sp>
      <p:graphicFrame>
        <p:nvGraphicFramePr>
          <p:cNvPr id="18435" name="Object 2">
            <a:extLst>
              <a:ext uri="{FF2B5EF4-FFF2-40B4-BE49-F238E27FC236}">
                <a16:creationId xmlns:a16="http://schemas.microsoft.com/office/drawing/2014/main" id="{7877A7A8-D389-4601-B42D-AE27760172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6288" y="1836738"/>
          <a:ext cx="496411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2184400" imgH="203200" progId="Equation.DSMT4">
                  <p:embed/>
                </p:oleObj>
              </mc:Choice>
              <mc:Fallback>
                <p:oleObj name="Equation" r:id="rId3" imgW="21844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288" y="1836738"/>
                        <a:ext cx="4964112" cy="46196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A10F5D98-2356-4B3F-ADB9-140C81974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Indirect Proof: Contrapositive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9304B0FC-E8D4-4D2C-AF36-2B8EA3D63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42687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To prove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we can prove the equivalent statement in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contrapositive form</a:t>
            </a:r>
            <a:r>
              <a:rPr lang="en-US" dirty="0"/>
              <a:t>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or</a:t>
            </a:r>
          </a:p>
        </p:txBody>
      </p:sp>
      <p:graphicFrame>
        <p:nvGraphicFramePr>
          <p:cNvPr id="19460" name="Object 2">
            <a:extLst>
              <a:ext uri="{FF2B5EF4-FFF2-40B4-BE49-F238E27FC236}">
                <a16:creationId xmlns:a16="http://schemas.microsoft.com/office/drawing/2014/main" id="{67518954-9A11-4AFC-AADF-B055DA62F8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4213" y="2544763"/>
          <a:ext cx="496411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3" imgW="2184400" imgH="203200" progId="Equation.DSMT4">
                  <p:embed/>
                </p:oleObj>
              </mc:Choice>
              <mc:Fallback>
                <p:oleObj name="Equation" r:id="rId3" imgW="21844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13" y="2544763"/>
                        <a:ext cx="4964112" cy="46196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6">
            <a:extLst>
              <a:ext uri="{FF2B5EF4-FFF2-40B4-BE49-F238E27FC236}">
                <a16:creationId xmlns:a16="http://schemas.microsoft.com/office/drawing/2014/main" id="{7CC31DAD-365B-429A-9E2A-639D092566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5938" y="4270375"/>
          <a:ext cx="53943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5" imgW="2374900" imgH="203200" progId="Equation.DSMT4">
                  <p:embed/>
                </p:oleObj>
              </mc:Choice>
              <mc:Fallback>
                <p:oleObj name="Equation" r:id="rId5" imgW="2374900" imgH="203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4270375"/>
                        <a:ext cx="5394325" cy="4619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7">
            <a:extLst>
              <a:ext uri="{FF2B5EF4-FFF2-40B4-BE49-F238E27FC236}">
                <a16:creationId xmlns:a16="http://schemas.microsoft.com/office/drawing/2014/main" id="{4FF62601-EDCB-40CD-A404-1BA1143733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3925" y="5241925"/>
          <a:ext cx="455771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7" imgW="2005729" imgH="203112" progId="Equation.DSMT4">
                  <p:embed/>
                </p:oleObj>
              </mc:Choice>
              <mc:Fallback>
                <p:oleObj name="Equation" r:id="rId7" imgW="2005729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5241925"/>
                        <a:ext cx="4557713" cy="4619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6EFED082-AF50-4793-8CDB-FF74D8193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Rationale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BACAC4B4-67FD-46C9-AC1D-3623F46CA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18367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Why?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  <p:graphicFrame>
        <p:nvGraphicFramePr>
          <p:cNvPr id="20484" name="Object 2">
            <a:extLst>
              <a:ext uri="{FF2B5EF4-FFF2-40B4-BE49-F238E27FC236}">
                <a16:creationId xmlns:a16="http://schemas.microsoft.com/office/drawing/2014/main" id="{64CF600F-8DF5-4888-94E8-3B61A9F13D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4213" y="2544763"/>
          <a:ext cx="496411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3" imgW="2184400" imgH="203200" progId="Equation.DSMT4">
                  <p:embed/>
                </p:oleObj>
              </mc:Choice>
              <mc:Fallback>
                <p:oleObj name="Equation" r:id="rId3" imgW="21844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13" y="2544763"/>
                        <a:ext cx="4964112" cy="46196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6">
            <a:extLst>
              <a:ext uri="{FF2B5EF4-FFF2-40B4-BE49-F238E27FC236}">
                <a16:creationId xmlns:a16="http://schemas.microsoft.com/office/drawing/2014/main" id="{18A0F90B-0E63-47FB-A8DC-A367C6AE2A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8788" y="3082925"/>
          <a:ext cx="53943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5" imgW="2374900" imgH="203200" progId="Equation.DSMT4">
                  <p:embed/>
                </p:oleObj>
              </mc:Choice>
              <mc:Fallback>
                <p:oleObj name="Equation" r:id="rId5" imgW="2374900" imgH="203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788" y="3082925"/>
                        <a:ext cx="5394325" cy="4619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6">
            <a:extLst>
              <a:ext uri="{FF2B5EF4-FFF2-40B4-BE49-F238E27FC236}">
                <a16:creationId xmlns:a16="http://schemas.microsoft.com/office/drawing/2014/main" id="{B1693FAD-DF37-4FDD-8C5E-87C8FF651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" y="3733800"/>
            <a:ext cx="7494588" cy="247808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7D6AE401-314D-46FD-8774-EA5C0740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Background: Negation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46775511-1D4F-437B-B0A4-873779EE0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194151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Statement: </a:t>
            </a:r>
            <a:r>
              <a:rPr lang="en-US" altLang="en-US" i="1"/>
              <a:t>n</a:t>
            </a:r>
            <a:r>
              <a:rPr lang="en-US" altLang="en-US"/>
              <a:t> is odd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Negation</a:t>
            </a:r>
            <a:r>
              <a:rPr lang="en-US" altLang="en-US"/>
              <a:t> of the statement: </a:t>
            </a:r>
            <a:r>
              <a:rPr lang="en-US" altLang="en-US" i="1"/>
              <a:t>n</a:t>
            </a:r>
            <a:r>
              <a:rPr lang="en-US" altLang="en-US"/>
              <a:t> is </a:t>
            </a:r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not</a:t>
            </a:r>
            <a:r>
              <a:rPr lang="en-US" altLang="en-US"/>
              <a:t> odd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                                    Or: </a:t>
            </a:r>
            <a:r>
              <a:rPr lang="en-US" altLang="en-US" i="1"/>
              <a:t>n</a:t>
            </a:r>
            <a:r>
              <a:rPr lang="en-US" altLang="en-US"/>
              <a:t> is even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350DF85E-557A-4438-82B9-2C391253B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Background: Negation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438A12BB-8390-4A0A-8C32-5E575F098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29781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Notations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Note: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                                   </a:t>
            </a:r>
          </a:p>
        </p:txBody>
      </p:sp>
      <p:graphicFrame>
        <p:nvGraphicFramePr>
          <p:cNvPr id="22532" name="Object 2">
            <a:extLst>
              <a:ext uri="{FF2B5EF4-FFF2-40B4-BE49-F238E27FC236}">
                <a16:creationId xmlns:a16="http://schemas.microsoft.com/office/drawing/2014/main" id="{943AEA43-C5B3-4AEC-99D7-B97F9ACFEB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6088" y="2473325"/>
          <a:ext cx="290512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3" imgW="1028254" imgH="406224" progId="Equation.DSMT4">
                  <p:embed/>
                </p:oleObj>
              </mc:Choice>
              <mc:Fallback>
                <p:oleObj name="Equation" r:id="rId3" imgW="1028254" imgH="40622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2473325"/>
                        <a:ext cx="2905125" cy="11461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3">
            <a:extLst>
              <a:ext uri="{FF2B5EF4-FFF2-40B4-BE49-F238E27FC236}">
                <a16:creationId xmlns:a16="http://schemas.microsoft.com/office/drawing/2014/main" id="{D31113F5-518B-4F65-85D0-B7AE567AD2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9450" y="4243388"/>
          <a:ext cx="25908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Equation" r:id="rId5" imgW="1142504" imgH="177723" progId="Equation.DSMT4">
                  <p:embed/>
                </p:oleObj>
              </mc:Choice>
              <mc:Fallback>
                <p:oleObj name="Equation" r:id="rId5" imgW="1142504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0" y="4243388"/>
                        <a:ext cx="25908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CF380F28-EAB8-469F-9B85-9B883C7B9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Contrapositive 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3DF62C45-B242-4E81-AD0A-CED1D8C09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29781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The </a:t>
            </a:r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contrapositive form</a:t>
            </a:r>
            <a:r>
              <a:rPr lang="en-US" altLang="en-US"/>
              <a:t> of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is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                                   </a:t>
            </a:r>
          </a:p>
        </p:txBody>
      </p:sp>
      <p:graphicFrame>
        <p:nvGraphicFramePr>
          <p:cNvPr id="23556" name="Object 2">
            <a:extLst>
              <a:ext uri="{FF2B5EF4-FFF2-40B4-BE49-F238E27FC236}">
                <a16:creationId xmlns:a16="http://schemas.microsoft.com/office/drawing/2014/main" id="{41A4E483-08DB-47A9-A63E-D6E894C915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7888" y="2541588"/>
          <a:ext cx="20796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Equation" r:id="rId3" imgW="736600" imgH="203200" progId="Equation.DSMT4">
                  <p:embed/>
                </p:oleObj>
              </mc:Choice>
              <mc:Fallback>
                <p:oleObj name="Equation" r:id="rId3" imgW="7366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7888" y="2541588"/>
                        <a:ext cx="2079625" cy="5730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6">
            <a:extLst>
              <a:ext uri="{FF2B5EF4-FFF2-40B4-BE49-F238E27FC236}">
                <a16:creationId xmlns:a16="http://schemas.microsoft.com/office/drawing/2014/main" id="{71403986-CBD3-48B6-BAA3-20B0C7C9ED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1325" y="3532188"/>
          <a:ext cx="301148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Equation" r:id="rId5" imgW="1066337" imgH="203112" progId="Equation.DSMT4">
                  <p:embed/>
                </p:oleObj>
              </mc:Choice>
              <mc:Fallback>
                <p:oleObj name="Equation" r:id="rId5" imgW="1066337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3532188"/>
                        <a:ext cx="3011488" cy="5730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74BE798A-FD5A-4DED-8E82-9CA49C8D2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Preview of Reviews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4C5D9BC5-06CC-4D7E-AE51-BF87D4476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Set up common notations.</a:t>
            </a:r>
          </a:p>
          <a:p>
            <a:r>
              <a:rPr lang="en-US" altLang="en-US"/>
              <a:t>Direct Proof</a:t>
            </a:r>
          </a:p>
          <a:p>
            <a:r>
              <a:rPr lang="en-US" altLang="en-US"/>
              <a:t>Counterexamples</a:t>
            </a:r>
          </a:p>
          <a:p>
            <a:r>
              <a:rPr lang="en-US" altLang="en-US"/>
              <a:t>Indirect Proofs - Contrapositive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147088B1-2A8C-4D2F-892B-13332AE85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4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3107743-F116-4993-9EB0-CC9AF954330E}"/>
              </a:ext>
            </a:extLst>
          </p:cNvPr>
          <p:cNvGraphicFramePr>
            <a:graphicFrameLocks noGrp="1"/>
          </p:cNvGraphicFramePr>
          <p:nvPr/>
        </p:nvGraphicFramePr>
        <p:xfrm>
          <a:off x="763588" y="2535238"/>
          <a:ext cx="7786688" cy="3686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3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3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6175">
                <a:tc>
                  <a:txBody>
                    <a:bodyPr/>
                    <a:lstStyle/>
                    <a:p>
                      <a:r>
                        <a:rPr lang="en-US" sz="1800" dirty="0"/>
                        <a:t>Analysis</a:t>
                      </a:r>
                    </a:p>
                  </a:txBody>
                  <a:tcPr marL="91442" marR="91442"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Proof:  We prove the contrapositive:</a:t>
                      </a:r>
                    </a:p>
                  </a:txBody>
                  <a:tcPr marL="91442" marR="91442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587" name="Object 2">
            <a:extLst>
              <a:ext uri="{FF2B5EF4-FFF2-40B4-BE49-F238E27FC236}">
                <a16:creationId xmlns:a16="http://schemas.microsoft.com/office/drawing/2014/main" id="{298AFBC8-6D26-47EB-89E9-3F33D7ADD2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6763" y="1857375"/>
          <a:ext cx="4964112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Equation" r:id="rId3" imgW="2184400" imgH="203200" progId="Equation.DSMT4">
                  <p:embed/>
                </p:oleObj>
              </mc:Choice>
              <mc:Fallback>
                <p:oleObj name="Equation" r:id="rId3" imgW="21844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3" y="1857375"/>
                        <a:ext cx="4964112" cy="4619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7">
            <a:extLst>
              <a:ext uri="{FF2B5EF4-FFF2-40B4-BE49-F238E27FC236}">
                <a16:creationId xmlns:a16="http://schemas.microsoft.com/office/drawing/2014/main" id="{085E9C01-BAA2-4043-BBCA-2E8A85EB84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41875" y="3201988"/>
          <a:ext cx="352742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Equation" r:id="rId5" imgW="2005729" imgH="203112" progId="Equation.DSMT4">
                  <p:embed/>
                </p:oleObj>
              </mc:Choice>
              <mc:Fallback>
                <p:oleObj name="Equation" r:id="rId5" imgW="2005729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75" y="3201988"/>
                        <a:ext cx="3527425" cy="3571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8FFF8D2-7F72-49A9-95EB-427C53879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Contrapositive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DDFEC7A-F10A-4686-8A49-B42C7829F312}"/>
              </a:ext>
            </a:extLst>
          </p:cNvPr>
          <p:cNvGraphicFramePr>
            <a:graphicFrameLocks noGrp="1"/>
          </p:cNvGraphicFramePr>
          <p:nvPr/>
        </p:nvGraphicFramePr>
        <p:xfrm>
          <a:off x="763588" y="2535238"/>
          <a:ext cx="7786687" cy="3686175"/>
        </p:xfrm>
        <a:graphic>
          <a:graphicData uri="http://schemas.openxmlformats.org/drawingml/2006/table">
            <a:tbl>
              <a:tblPr/>
              <a:tblGrid>
                <a:gridCol w="3894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2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6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Analysis</a:t>
                      </a:r>
                    </a:p>
                  </a:txBody>
                  <a:tcPr marL="91442" marR="91442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Proof by Contrapositive of If-then Theorem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 Restate the statement in its equivalent contrapositive form.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 Use direct proof on the contrapositive form.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800" b="1" i="0" u="sng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State the origin statement as the conclusion.</a:t>
                      </a:r>
                      <a:endParaRPr kumimoji="0" lang="en-US" sz="1800" b="1" i="0" u="sng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611" name="Object 2">
            <a:extLst>
              <a:ext uri="{FF2B5EF4-FFF2-40B4-BE49-F238E27FC236}">
                <a16:creationId xmlns:a16="http://schemas.microsoft.com/office/drawing/2014/main" id="{CC0EB64F-6933-42AD-A3CF-73B64A984F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6763" y="1857375"/>
          <a:ext cx="4964112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Equation" r:id="rId3" imgW="2184400" imgH="203200" progId="Equation.DSMT4">
                  <p:embed/>
                </p:oleObj>
              </mc:Choice>
              <mc:Fallback>
                <p:oleObj name="Equation" r:id="rId3" imgW="21844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3" y="1857375"/>
                        <a:ext cx="4964112" cy="4619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ABD31C32-E1B7-4904-859E-A87F47D57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Classwork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AF3AAD25-16F1-4778-85DA-9A1B25C20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Very fun to do.</a:t>
            </a:r>
          </a:p>
          <a:p>
            <a:r>
              <a:rPr lang="en-US" altLang="en-US"/>
              <a:t>Keep your voices down…you do not want to spoil the fun for the other groups.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1FDA108E-D0B5-4BC6-8612-0695212F8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Background: Common Symbols and Set Notations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02F80F7-3929-4000-9A16-687B957B7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3241675"/>
          </a:xfrm>
        </p:spPr>
        <p:txBody>
          <a:bodyPr/>
          <a:lstStyle/>
          <a:p>
            <a:pPr eaLnBrk="1" hangingPunct="1"/>
            <a:r>
              <a:rPr lang="en-US" altLang="en-US"/>
              <a:t>Integers</a:t>
            </a:r>
          </a:p>
          <a:p>
            <a:pPr eaLnBrk="1" hangingPunct="1"/>
            <a:r>
              <a:rPr lang="en-US" altLang="en-US"/>
              <a:t>This is an example of a </a:t>
            </a:r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Set</a:t>
            </a:r>
            <a:r>
              <a:rPr lang="en-US" altLang="en-US" i="1"/>
              <a:t>: </a:t>
            </a:r>
            <a:r>
              <a:rPr lang="en-US" altLang="en-US"/>
              <a:t>a collection of distinct unordered objects.</a:t>
            </a:r>
          </a:p>
          <a:p>
            <a:pPr eaLnBrk="1" hangingPunct="1"/>
            <a:r>
              <a:rPr lang="en-US" altLang="en-US"/>
              <a:t>Members of a set are called </a:t>
            </a:r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elements</a:t>
            </a:r>
            <a:r>
              <a:rPr lang="en-US" altLang="en-US">
                <a:latin typeface="Comic Sans MS" panose="030F0702030302020204" pitchFamily="66" charset="0"/>
              </a:rPr>
              <a:t>.</a:t>
            </a:r>
            <a:endParaRPr lang="en-US" altLang="en-US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eaLnBrk="1" hangingPunct="1"/>
            <a:r>
              <a:rPr lang="en-US" altLang="en-US"/>
              <a:t>2,3 are elements of    , we use the notations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7172" name="Object 2">
            <a:extLst>
              <a:ext uri="{FF2B5EF4-FFF2-40B4-BE49-F238E27FC236}">
                <a16:creationId xmlns:a16="http://schemas.microsoft.com/office/drawing/2014/main" id="{248837EA-233E-4004-8A9C-87E8294F88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6388" y="2009775"/>
          <a:ext cx="41925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3" imgW="1854200" imgH="203200" progId="Equation.DSMT4">
                  <p:embed/>
                </p:oleObj>
              </mc:Choice>
              <mc:Fallback>
                <p:oleObj name="Equation" r:id="rId3" imgW="18542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388" y="2009775"/>
                        <a:ext cx="4192587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>
            <a:extLst>
              <a:ext uri="{FF2B5EF4-FFF2-40B4-BE49-F238E27FC236}">
                <a16:creationId xmlns:a16="http://schemas.microsoft.com/office/drawing/2014/main" id="{66A881BC-F12A-475A-B15A-93EC28E513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6775" y="4183063"/>
          <a:ext cx="344488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5" imgW="152268" imgH="164957" progId="Equation.DSMT4">
                  <p:embed/>
                </p:oleObj>
              </mc:Choice>
              <mc:Fallback>
                <p:oleObj name="Equation" r:id="rId5" imgW="152268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6775" y="4183063"/>
                        <a:ext cx="344488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7">
            <a:extLst>
              <a:ext uri="{FF2B5EF4-FFF2-40B4-BE49-F238E27FC236}">
                <a16:creationId xmlns:a16="http://schemas.microsoft.com/office/drawing/2014/main" id="{62081040-B7F1-4EDF-AF32-1440459B22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95688" y="4994275"/>
          <a:ext cx="1865312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7" imgW="825500" imgH="431800" progId="Equation.DSMT4">
                  <p:embed/>
                </p:oleObj>
              </mc:Choice>
              <mc:Fallback>
                <p:oleObj name="Equation" r:id="rId7" imgW="825500" imgH="431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88" y="4994275"/>
                        <a:ext cx="1865312" cy="9794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5D8A0203-C679-4E4D-8900-A7D4DD668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Background: Common Symbols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47DA43BB-2E58-43E6-A9BE-0A61DA2AF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3241675"/>
          </a:xfrm>
        </p:spPr>
        <p:txBody>
          <a:bodyPr/>
          <a:lstStyle/>
          <a:p>
            <a:pPr eaLnBrk="1" hangingPunct="1"/>
            <a:r>
              <a:rPr lang="en-US" altLang="en-US"/>
              <a:t>Implication</a:t>
            </a:r>
          </a:p>
          <a:p>
            <a:pPr eaLnBrk="1" hangingPunct="1"/>
            <a:r>
              <a:rPr lang="en-US" altLang="en-US"/>
              <a:t>Example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8196" name="Object 2">
            <a:extLst>
              <a:ext uri="{FF2B5EF4-FFF2-40B4-BE49-F238E27FC236}">
                <a16:creationId xmlns:a16="http://schemas.microsoft.com/office/drawing/2014/main" id="{27521696-7A9A-40F8-8727-FD633E3E38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8188" y="2009775"/>
          <a:ext cx="4318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190417" imgH="152334" progId="Equation.DSMT4">
                  <p:embed/>
                </p:oleObj>
              </mc:Choice>
              <mc:Fallback>
                <p:oleObj name="Equation" r:id="rId3" imgW="190417" imgH="15233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8188" y="2009775"/>
                        <a:ext cx="43180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7">
            <a:extLst>
              <a:ext uri="{FF2B5EF4-FFF2-40B4-BE49-F238E27FC236}">
                <a16:creationId xmlns:a16="http://schemas.microsoft.com/office/drawing/2014/main" id="{7AD12BE6-EEB2-4A95-AAC4-0735B25018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2750" y="3033713"/>
          <a:ext cx="2984500" cy="103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1320800" imgH="457200" progId="Equation.DSMT4">
                  <p:embed/>
                </p:oleObj>
              </mc:Choice>
              <mc:Fallback>
                <p:oleObj name="Equation" r:id="rId5" imgW="132080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3033713"/>
                        <a:ext cx="2984500" cy="10366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64DC5DB-A8D7-4A90-B806-D98C277D6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Goals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7DE2240D-E692-4DF6-8BAE-4F0A0947D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3421063"/>
          </a:xfrm>
        </p:spPr>
        <p:txBody>
          <a:bodyPr/>
          <a:lstStyle/>
          <a:p>
            <a:pPr eaLnBrk="1" hangingPunct="1"/>
            <a:r>
              <a:rPr lang="en-US" altLang="en-US"/>
              <a:t>We will look at how to prove or disprove Theorems of the following type: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Direct Proofs</a:t>
            </a:r>
          </a:p>
          <a:p>
            <a:pPr eaLnBrk="1" hangingPunct="1"/>
            <a:r>
              <a:rPr lang="en-US" altLang="en-US"/>
              <a:t>Indirect proofs</a:t>
            </a:r>
          </a:p>
          <a:p>
            <a:pPr eaLnBrk="1" hangingPunct="1"/>
            <a:endParaRPr lang="en-US" altLang="en-US"/>
          </a:p>
        </p:txBody>
      </p:sp>
      <p:graphicFrame>
        <p:nvGraphicFramePr>
          <p:cNvPr id="9220" name="Object 3">
            <a:extLst>
              <a:ext uri="{FF2B5EF4-FFF2-40B4-BE49-F238E27FC236}">
                <a16:creationId xmlns:a16="http://schemas.microsoft.com/office/drawing/2014/main" id="{AB0D34C0-B63C-4A77-84AA-B8D98D39E4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7888" y="3203575"/>
          <a:ext cx="48768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2146300" imgH="203200" progId="Equation.DSMT4">
                  <p:embed/>
                </p:oleObj>
              </mc:Choice>
              <mc:Fallback>
                <p:oleObj name="Equation" r:id="rId3" imgW="2146300" imgH="203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3203575"/>
                        <a:ext cx="4876800" cy="46196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AFAC30A4-7F80-4AE9-95D4-723C1FE32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Theorems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6DF3CE3-B1AF-4DCE-9D98-71B40A543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771525"/>
          </a:xfrm>
        </p:spPr>
        <p:txBody>
          <a:bodyPr/>
          <a:lstStyle/>
          <a:p>
            <a:pPr eaLnBrk="1" hangingPunct="1"/>
            <a:r>
              <a:rPr lang="en-US" altLang="en-US"/>
              <a:t>Example: </a:t>
            </a:r>
          </a:p>
        </p:txBody>
      </p:sp>
      <p:graphicFrame>
        <p:nvGraphicFramePr>
          <p:cNvPr id="10244" name="Object 2">
            <a:extLst>
              <a:ext uri="{FF2B5EF4-FFF2-40B4-BE49-F238E27FC236}">
                <a16:creationId xmlns:a16="http://schemas.microsoft.com/office/drawing/2014/main" id="{E3D0DBC7-1435-4F13-A327-BA17D24559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1538" y="2921000"/>
          <a:ext cx="458787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2019300" imgH="228600" progId="Equation.DSMT4">
                  <p:embed/>
                </p:oleObj>
              </mc:Choice>
              <mc:Fallback>
                <p:oleObj name="Equation" r:id="rId3" imgW="20193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1538" y="2921000"/>
                        <a:ext cx="4587875" cy="5191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B8B3B388-A4A2-45B0-892C-2610CA523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Theorems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9740D73C-4058-4902-8313-0E539CD78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4278313"/>
          </a:xfrm>
        </p:spPr>
        <p:txBody>
          <a:bodyPr/>
          <a:lstStyle/>
          <a:p>
            <a:pPr eaLnBrk="1" hangingPunct="1"/>
            <a:r>
              <a:rPr lang="en-US" altLang="en-US"/>
              <a:t>Example: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Underlying assumption:  </a:t>
            </a:r>
          </a:p>
        </p:txBody>
      </p:sp>
      <p:graphicFrame>
        <p:nvGraphicFramePr>
          <p:cNvPr id="11268" name="Object 2">
            <a:extLst>
              <a:ext uri="{FF2B5EF4-FFF2-40B4-BE49-F238E27FC236}">
                <a16:creationId xmlns:a16="http://schemas.microsoft.com/office/drawing/2014/main" id="{2D6EAA62-1047-4CA6-BEEE-7698E2B110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1538" y="2921000"/>
          <a:ext cx="458787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3" imgW="2019300" imgH="228600" progId="Equation.DSMT4">
                  <p:embed/>
                </p:oleObj>
              </mc:Choice>
              <mc:Fallback>
                <p:oleObj name="Equation" r:id="rId3" imgW="20193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1538" y="2921000"/>
                        <a:ext cx="4587875" cy="5191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69" name="Group 6">
            <a:extLst>
              <a:ext uri="{FF2B5EF4-FFF2-40B4-BE49-F238E27FC236}">
                <a16:creationId xmlns:a16="http://schemas.microsoft.com/office/drawing/2014/main" id="{14A4AB24-FD28-47E4-9A41-52C771A87FE7}"/>
              </a:ext>
            </a:extLst>
          </p:cNvPr>
          <p:cNvGrpSpPr>
            <a:grpSpLocks/>
          </p:cNvGrpSpPr>
          <p:nvPr/>
        </p:nvGrpSpPr>
        <p:grpSpPr bwMode="auto">
          <a:xfrm>
            <a:off x="2724150" y="3770313"/>
            <a:ext cx="1168400" cy="574675"/>
            <a:chOff x="2724346" y="3770722"/>
            <a:chExt cx="1168924" cy="575035"/>
          </a:xfrm>
        </p:grpSpPr>
        <p:sp>
          <p:nvSpPr>
            <p:cNvPr id="11280" name="Rounded Rectangular Callout 4">
              <a:extLst>
                <a:ext uri="{FF2B5EF4-FFF2-40B4-BE49-F238E27FC236}">
                  <a16:creationId xmlns:a16="http://schemas.microsoft.com/office/drawing/2014/main" id="{55C4938D-C231-451E-9DE4-4A3C4103D1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4346" y="3770722"/>
              <a:ext cx="1168924" cy="575035"/>
            </a:xfrm>
            <a:prstGeom prst="wedgeRoundRectCallout">
              <a:avLst>
                <a:gd name="adj1" fmla="val -15995"/>
                <a:gd name="adj2" fmla="val -98157"/>
                <a:gd name="adj3" fmla="val 1666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aphicFrame>
          <p:nvGraphicFramePr>
            <p:cNvPr id="11281" name="Object 3">
              <a:extLst>
                <a:ext uri="{FF2B5EF4-FFF2-40B4-BE49-F238E27FC236}">
                  <a16:creationId xmlns:a16="http://schemas.microsoft.com/office/drawing/2014/main" id="{63B29218-BBD9-4A8A-A4F8-E565E810A05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30877" y="3902125"/>
            <a:ext cx="1134113" cy="3117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83" name="Equation" r:id="rId5" imgW="736600" imgH="203200" progId="Equation.DSMT4">
                    <p:embed/>
                  </p:oleObj>
                </mc:Choice>
                <mc:Fallback>
                  <p:oleObj name="Equation" r:id="rId5" imgW="736600" imgH="20320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0877" y="3902125"/>
                          <a:ext cx="1134113" cy="3117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270" name="Group 8">
            <a:extLst>
              <a:ext uri="{FF2B5EF4-FFF2-40B4-BE49-F238E27FC236}">
                <a16:creationId xmlns:a16="http://schemas.microsoft.com/office/drawing/2014/main" id="{B41C0EF4-EEC3-4653-955F-9E6B81B43D67}"/>
              </a:ext>
            </a:extLst>
          </p:cNvPr>
          <p:cNvGrpSpPr>
            <a:grpSpLocks/>
          </p:cNvGrpSpPr>
          <p:nvPr/>
        </p:nvGrpSpPr>
        <p:grpSpPr bwMode="auto">
          <a:xfrm>
            <a:off x="4884738" y="3743325"/>
            <a:ext cx="1168400" cy="576263"/>
            <a:chOff x="2724346" y="3770722"/>
            <a:chExt cx="1168924" cy="575035"/>
          </a:xfrm>
        </p:grpSpPr>
        <p:sp>
          <p:nvSpPr>
            <p:cNvPr id="11278" name="Rounded Rectangular Callout 9">
              <a:extLst>
                <a:ext uri="{FF2B5EF4-FFF2-40B4-BE49-F238E27FC236}">
                  <a16:creationId xmlns:a16="http://schemas.microsoft.com/office/drawing/2014/main" id="{F366DEEB-848A-43C1-92C2-10503094D4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4346" y="3770722"/>
              <a:ext cx="1168924" cy="575035"/>
            </a:xfrm>
            <a:prstGeom prst="wedgeRoundRectCallout">
              <a:avLst>
                <a:gd name="adj1" fmla="val -15995"/>
                <a:gd name="adj2" fmla="val -98157"/>
                <a:gd name="adj3" fmla="val 1666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aphicFrame>
          <p:nvGraphicFramePr>
            <p:cNvPr id="11279" name="Object 4">
              <a:extLst>
                <a:ext uri="{FF2B5EF4-FFF2-40B4-BE49-F238E27FC236}">
                  <a16:creationId xmlns:a16="http://schemas.microsoft.com/office/drawing/2014/main" id="{8E074FF3-3482-4CE2-BF1D-C940C772A06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30778" y="3920848"/>
            <a:ext cx="1133475" cy="273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84" name="Equation" r:id="rId7" imgW="736280" imgH="177723" progId="Equation.DSMT4">
                    <p:embed/>
                  </p:oleObj>
                </mc:Choice>
                <mc:Fallback>
                  <p:oleObj name="Equation" r:id="rId7" imgW="736280" imgH="177723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0778" y="3920848"/>
                          <a:ext cx="1133475" cy="273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CDEF000A-51DF-40C8-BFB6-CAFBE256814A}"/>
              </a:ext>
            </a:extLst>
          </p:cNvPr>
          <p:cNvSpPr/>
          <p:nvPr/>
        </p:nvSpPr>
        <p:spPr bwMode="auto">
          <a:xfrm>
            <a:off x="2573518" y="3035431"/>
            <a:ext cx="1216057" cy="29223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FFFF00">
                <a:alpha val="40000"/>
              </a:srgbClr>
            </a:glow>
          </a:effectLst>
        </p:spPr>
        <p:txBody>
          <a:bodyPr wrap="none" lIns="0" tIns="0" rIns="0" bIns="0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E7286F9-425D-42D4-887E-5EEFB741ED09}"/>
              </a:ext>
            </a:extLst>
          </p:cNvPr>
          <p:cNvSpPr/>
          <p:nvPr/>
        </p:nvSpPr>
        <p:spPr bwMode="auto">
          <a:xfrm>
            <a:off x="4582998" y="2999295"/>
            <a:ext cx="2044045" cy="30777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FFFF00">
                <a:alpha val="40000"/>
              </a:srgbClr>
            </a:glow>
          </a:effectLst>
        </p:spPr>
        <p:txBody>
          <a:bodyPr lIns="0" tIns="0" rIns="0" bIns="0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graphicFrame>
        <p:nvGraphicFramePr>
          <p:cNvPr id="11277" name="Object 5">
            <a:extLst>
              <a:ext uri="{FF2B5EF4-FFF2-40B4-BE49-F238E27FC236}">
                <a16:creationId xmlns:a16="http://schemas.microsoft.com/office/drawing/2014/main" id="{1262CE95-003F-4CF4-9047-03F5D30C30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41938" y="4810125"/>
          <a:ext cx="91916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9" imgW="405872" imgH="177569" progId="Equation.DSMT4">
                  <p:embed/>
                </p:oleObj>
              </mc:Choice>
              <mc:Fallback>
                <p:oleObj name="Equation" r:id="rId9" imgW="405872" imgH="17756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4810125"/>
                        <a:ext cx="919162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70623F0B-C225-4AFF-9FAD-338CA43CD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1</a:t>
            </a:r>
          </a:p>
        </p:txBody>
      </p:sp>
      <p:graphicFrame>
        <p:nvGraphicFramePr>
          <p:cNvPr id="12291" name="Object 2">
            <a:extLst>
              <a:ext uri="{FF2B5EF4-FFF2-40B4-BE49-F238E27FC236}">
                <a16:creationId xmlns:a16="http://schemas.microsoft.com/office/drawing/2014/main" id="{60847164-DCCC-43C3-8D0D-BFDC56A6BD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4700" y="1903413"/>
          <a:ext cx="458787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3" imgW="2019300" imgH="228600" progId="Equation.DSMT4">
                  <p:embed/>
                </p:oleObj>
              </mc:Choice>
              <mc:Fallback>
                <p:oleObj name="Equation" r:id="rId3" imgW="20193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1903413"/>
                        <a:ext cx="4587875" cy="5191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C27CF39-2C24-481A-B70D-F135B38ECB43}"/>
              </a:ext>
            </a:extLst>
          </p:cNvPr>
          <p:cNvGraphicFramePr>
            <a:graphicFrameLocks noGrp="1"/>
          </p:cNvGraphicFramePr>
          <p:nvPr/>
        </p:nvGraphicFramePr>
        <p:xfrm>
          <a:off x="763588" y="2535238"/>
          <a:ext cx="7786688" cy="3686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3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3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6175">
                <a:tc>
                  <a:txBody>
                    <a:bodyPr/>
                    <a:lstStyle/>
                    <a:p>
                      <a:r>
                        <a:rPr lang="en-US" sz="1800" dirty="0"/>
                        <a:t>Analysis</a:t>
                      </a:r>
                    </a:p>
                  </a:txBody>
                  <a:tcPr marL="91442" marR="91442"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Proof</a:t>
                      </a:r>
                    </a:p>
                  </a:txBody>
                  <a:tcPr marL="91442" marR="91442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B1BB823-23FE-4C1F-9D42-805C66BA8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Note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8DE2663A-DC21-4D9F-9A24-EA126B7D6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Keep your analysis for your HW</a:t>
            </a:r>
          </a:p>
          <a:p>
            <a:r>
              <a:rPr lang="en-US" altLang="en-US"/>
              <a:t>Do not type or submit the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udio">
  <a:themeElements>
    <a:clrScheme name="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10107</TotalTime>
  <Words>370</Words>
  <Application>Microsoft Office PowerPoint</Application>
  <PresentationFormat>On-screen Show (4:3)</PresentationFormat>
  <Paragraphs>94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Black</vt:lpstr>
      <vt:lpstr>Wingdings</vt:lpstr>
      <vt:lpstr>Calibri</vt:lpstr>
      <vt:lpstr>Times New Roman</vt:lpstr>
      <vt:lpstr>Comic Sans MS</vt:lpstr>
      <vt:lpstr>Studio</vt:lpstr>
      <vt:lpstr>MathType 6.0 Equation</vt:lpstr>
      <vt:lpstr>MAT 3749 Introduction to Analysis</vt:lpstr>
      <vt:lpstr>Preview of Reviews</vt:lpstr>
      <vt:lpstr>Background: Common Symbols and Set Notations</vt:lpstr>
      <vt:lpstr>Background: Common Symbols</vt:lpstr>
      <vt:lpstr>Goals</vt:lpstr>
      <vt:lpstr>Theorems</vt:lpstr>
      <vt:lpstr>Theorems</vt:lpstr>
      <vt:lpstr>Example 1</vt:lpstr>
      <vt:lpstr>Note</vt:lpstr>
      <vt:lpstr>Direct Proof</vt:lpstr>
      <vt:lpstr>Example 2</vt:lpstr>
      <vt:lpstr>Counterexamples</vt:lpstr>
      <vt:lpstr>Example 3</vt:lpstr>
      <vt:lpstr>Example 4</vt:lpstr>
      <vt:lpstr>Indirect Proof: Contrapositive</vt:lpstr>
      <vt:lpstr>Rationale</vt:lpstr>
      <vt:lpstr>Background: Negation</vt:lpstr>
      <vt:lpstr>Background: Negation</vt:lpstr>
      <vt:lpstr>Contrapositive </vt:lpstr>
      <vt:lpstr>Example 4</vt:lpstr>
      <vt:lpstr>Contrapositive</vt:lpstr>
      <vt:lpstr>Classwork</vt:lpstr>
    </vt:vector>
  </TitlesOfParts>
  <Company>Seattle Pacific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MAT1225</dc:title>
  <dc:creator>bradg</dc:creator>
  <cp:lastModifiedBy>Lau, Wai (Mathematics)</cp:lastModifiedBy>
  <cp:revision>552</cp:revision>
  <dcterms:created xsi:type="dcterms:W3CDTF">2002-09-24T20:57:52Z</dcterms:created>
  <dcterms:modified xsi:type="dcterms:W3CDTF">2020-08-31T04:10:09Z</dcterms:modified>
</cp:coreProperties>
</file>